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eshteh Aalamifar" initials="F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9E4"/>
    <a:srgbClr val="0066FF"/>
    <a:srgbClr val="4C964E"/>
    <a:srgbClr val="487E20"/>
    <a:srgbClr val="2C4271"/>
    <a:srgbClr val="AB2B3D"/>
    <a:srgbClr val="99CC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E2B9D-E49D-4330-AB22-5445E93275C5}" v="343" dt="2018-03-14T21:19:54.602"/>
    <p1510:client id="{093451B0-3FC0-4B93-8A5B-BF2559D34C74}" v="54" dt="2018-03-14T01:40:05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0" d="100"/>
          <a:sy n="20" d="100"/>
        </p:scale>
        <p:origin x="660" y="12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BECF-4589-4904-ACD2-5676C3A61EED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525D9-6BAE-41D9-A666-27C5985869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1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ce.carleton.ca/courses/sysc-4907/4thProjectPosterFair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group's posters must minimally must include:</a:t>
            </a:r>
          </a:p>
          <a:p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title page, identifying the project's title </a:t>
            </a:r>
            <a:r>
              <a:rPr lang="en-US" sz="5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group number</a:t>
            </a:r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supervisor and the students.</a:t>
            </a:r>
            <a:endParaRPr lang="en-US" dirty="0"/>
          </a:p>
          <a:p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introduction that identifies the major goals of the project.</a:t>
            </a:r>
            <a:endParaRPr lang="en-US" dirty="0"/>
          </a:p>
          <a:p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concise and specific summary of the major contributions or achievements of the project.</a:t>
            </a:r>
            <a:endParaRPr lang="en-US" dirty="0"/>
          </a:p>
          <a:p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description or list that clearly identifies the contributions of each individual: which student did which </a:t>
            </a:r>
            <a:r>
              <a:rPr lang="en-US" sz="58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p==</a:t>
            </a:r>
            <a:r>
              <a:rPr lang="en-US" sz="5800" b="0" i="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ortion</a:t>
            </a:r>
            <a:r>
              <a:rPr lang="en-US" sz="5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project.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http://sce.carleton.ca/courses/sysc-4907/4thProjectPosterFair.html</a:t>
            </a:r>
          </a:p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Abstract</a:t>
            </a:r>
            <a:r>
              <a:rPr lang="en-US" baseline="0" dirty="0"/>
              <a:t> (in case we need it later)</a:t>
            </a:r>
            <a:endParaRPr lang="en-US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Build a scalable prototype heterogeneous system to be used in disaster environments to gather data from the environment and the people. </a:t>
            </a:r>
            <a:endParaRPr lang="en-CA" sz="6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CA" sz="6000" dirty="0">
                <a:solidFill>
                  <a:srgbClr val="000000"/>
                </a:solidFill>
                <a:latin typeface="Arial" panose="020B0604020202020204" pitchFamily="34" charset="0"/>
              </a:rPr>
              <a:t>The system will collect data from sensor nodes, in order to detect emergencies, provide a reliable data communication method, and visualize and analyze the data to reduce the time taken for decision 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525D9-6BAE-41D9-A666-27C5985869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2B7D1-A765-4A9B-8DB2-7BF84DD4AE4A}" type="datetimeFigureOut">
              <a:rPr lang="en-US" smtClean="0"/>
              <a:pPr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B0D3-4EBA-4CE7-A755-914B65A8E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26" Type="http://schemas.microsoft.com/office/2007/relationships/hdphoto" Target="../media/hdphoto6.wdp"/><Relationship Id="rId21" Type="http://schemas.microsoft.com/office/2007/relationships/hdphoto" Target="../media/hdphoto4.wdp"/><Relationship Id="rId34" Type="http://schemas.microsoft.com/office/2007/relationships/hdphoto" Target="../media/hdphoto8.wdp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17" Type="http://schemas.microsoft.com/office/2007/relationships/hdphoto" Target="../media/hdphoto2.wdp"/><Relationship Id="rId25" Type="http://schemas.openxmlformats.org/officeDocument/2006/relationships/image" Target="../media/image18.png"/><Relationship Id="rId33" Type="http://schemas.openxmlformats.org/officeDocument/2006/relationships/image" Target="../media/image24.png"/><Relationship Id="rId38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24" Type="http://schemas.openxmlformats.org/officeDocument/2006/relationships/image" Target="../media/image17.png"/><Relationship Id="rId32" Type="http://schemas.openxmlformats.org/officeDocument/2006/relationships/image" Target="../media/image23.jpg"/><Relationship Id="rId37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microsoft.com/office/2007/relationships/hdphoto" Target="../media/hdphoto5.wdp"/><Relationship Id="rId28" Type="http://schemas.microsoft.com/office/2007/relationships/hdphoto" Target="../media/hdphoto7.wdp"/><Relationship Id="rId36" Type="http://schemas.openxmlformats.org/officeDocument/2006/relationships/image" Target="../media/image26.png"/><Relationship Id="rId10" Type="http://schemas.openxmlformats.org/officeDocument/2006/relationships/image" Target="../media/image7.png"/><Relationship Id="rId19" Type="http://schemas.microsoft.com/office/2007/relationships/hdphoto" Target="../media/hdphoto3.wdp"/><Relationship Id="rId31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6.png"/><Relationship Id="rId27" Type="http://schemas.openxmlformats.org/officeDocument/2006/relationships/image" Target="../media/image19.png"/><Relationship Id="rId30" Type="http://schemas.openxmlformats.org/officeDocument/2006/relationships/image" Target="../media/image21.jpg"/><Relationship Id="rId35" Type="http://schemas.openxmlformats.org/officeDocument/2006/relationships/image" Target="../media/image25.png"/><Relationship Id="rId8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CF9437F-5C1A-445E-8447-2FDC046088F9}"/>
              </a:ext>
            </a:extLst>
          </p:cNvPr>
          <p:cNvSpPr/>
          <p:nvPr/>
        </p:nvSpPr>
        <p:spPr>
          <a:xfrm>
            <a:off x="31579964" y="27280813"/>
            <a:ext cx="10771259" cy="48443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ounded Rectangle 3"/>
          <p:cNvSpPr/>
          <p:nvPr/>
        </p:nvSpPr>
        <p:spPr>
          <a:xfrm>
            <a:off x="490329" y="1066800"/>
            <a:ext cx="42486471" cy="5486400"/>
          </a:xfrm>
          <a:prstGeom prst="roundRect">
            <a:avLst>
              <a:gd name="adj" fmla="val 3509"/>
            </a:avLst>
          </a:prstGeom>
          <a:noFill/>
          <a:ln w="139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         </a:t>
            </a:r>
            <a:endParaRPr lang="en-US" sz="9600" dirty="0">
              <a:cs typeface="Calibri"/>
            </a:endParaRPr>
          </a:p>
          <a:p>
            <a:pPr algn="ctr"/>
            <a:endParaRPr lang="en-US" sz="9600" b="1" dirty="0">
              <a:solidFill>
                <a:schemeClr val="tx1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endParaRPr lang="en-US" sz="9600" b="1" dirty="0">
              <a:solidFill>
                <a:schemeClr val="tx1"/>
              </a:solidFill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336961" y="6956014"/>
            <a:ext cx="12030077" cy="4160571"/>
            <a:chOff x="838199" y="6960743"/>
            <a:chExt cx="13944602" cy="6634385"/>
          </a:xfrm>
        </p:grpSpPr>
        <p:sp>
          <p:nvSpPr>
            <p:cNvPr id="22" name="Round Same Side Corner Rectangle 21"/>
            <p:cNvSpPr/>
            <p:nvPr/>
          </p:nvSpPr>
          <p:spPr>
            <a:xfrm>
              <a:off x="838201" y="7084335"/>
              <a:ext cx="13944600" cy="1928887"/>
            </a:xfrm>
            <a:prstGeom prst="round2SameRect">
              <a:avLst>
                <a:gd name="adj1" fmla="val 20281"/>
                <a:gd name="adj2" fmla="val 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 Same Side Corner Rectangle 24"/>
            <p:cNvSpPr/>
            <p:nvPr/>
          </p:nvSpPr>
          <p:spPr>
            <a:xfrm rot="10800000">
              <a:off x="838199" y="8992149"/>
              <a:ext cx="13944600" cy="4602979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94329" y="6960743"/>
              <a:ext cx="12420600" cy="1766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2801600" y="6964356"/>
            <a:ext cx="17678400" cy="25444836"/>
            <a:chOff x="838201" y="6985475"/>
            <a:chExt cx="13944600" cy="7263925"/>
          </a:xfrm>
        </p:grpSpPr>
        <p:sp>
          <p:nvSpPr>
            <p:cNvPr id="97" name="Round Same Side Corner Rectangle 96"/>
            <p:cNvSpPr/>
            <p:nvPr/>
          </p:nvSpPr>
          <p:spPr>
            <a:xfrm>
              <a:off x="838201" y="7010399"/>
              <a:ext cx="13944600" cy="321214"/>
            </a:xfrm>
            <a:prstGeom prst="round2SameRect">
              <a:avLst>
                <a:gd name="adj1" fmla="val 20281"/>
                <a:gd name="adj2" fmla="val 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 Same Side Corner Rectangle 97"/>
            <p:cNvSpPr/>
            <p:nvPr/>
          </p:nvSpPr>
          <p:spPr>
            <a:xfrm rot="10800000">
              <a:off x="838201" y="7322695"/>
              <a:ext cx="13944600" cy="6926705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600200" y="6985475"/>
              <a:ext cx="12420600" cy="44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466807" y="22640924"/>
            <a:ext cx="12040002" cy="5276063"/>
            <a:chOff x="838201" y="5738558"/>
            <a:chExt cx="13956586" cy="8510842"/>
          </a:xfrm>
        </p:grpSpPr>
        <p:sp>
          <p:nvSpPr>
            <p:cNvPr id="221" name="Round Same Side Corner Rectangle 220"/>
            <p:cNvSpPr/>
            <p:nvPr/>
          </p:nvSpPr>
          <p:spPr>
            <a:xfrm rot="10800000">
              <a:off x="838201" y="7666880"/>
              <a:ext cx="13944600" cy="6582520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ound Same Side Corner Rectangle 219"/>
            <p:cNvSpPr/>
            <p:nvPr/>
          </p:nvSpPr>
          <p:spPr>
            <a:xfrm>
              <a:off x="850187" y="5738558"/>
              <a:ext cx="13944600" cy="1921777"/>
            </a:xfrm>
            <a:prstGeom prst="round2SameRect">
              <a:avLst>
                <a:gd name="adj1" fmla="val 20281"/>
                <a:gd name="adj2" fmla="val 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612186" y="5840644"/>
              <a:ext cx="12420600" cy="1787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Achievements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1608" y="11360598"/>
            <a:ext cx="12029662" cy="11068686"/>
            <a:chOff x="314737" y="14698733"/>
            <a:chExt cx="12029662" cy="8173974"/>
          </a:xfrm>
        </p:grpSpPr>
        <p:grpSp>
          <p:nvGrpSpPr>
            <p:cNvPr id="195" name="Group 194"/>
            <p:cNvGrpSpPr/>
            <p:nvPr/>
          </p:nvGrpSpPr>
          <p:grpSpPr>
            <a:xfrm>
              <a:off x="314737" y="14698733"/>
              <a:ext cx="12029662" cy="8173974"/>
              <a:chOff x="838201" y="7002097"/>
              <a:chExt cx="13944600" cy="8628087"/>
            </a:xfrm>
          </p:grpSpPr>
          <p:sp>
            <p:nvSpPr>
              <p:cNvPr id="196" name="Round Same Side Corner Rectangle 195"/>
              <p:cNvSpPr/>
              <p:nvPr/>
            </p:nvSpPr>
            <p:spPr>
              <a:xfrm>
                <a:off x="838201" y="7010399"/>
                <a:ext cx="13944600" cy="939135"/>
              </a:xfrm>
              <a:prstGeom prst="round2SameRect">
                <a:avLst>
                  <a:gd name="adj1" fmla="val 20281"/>
                  <a:gd name="adj2" fmla="val 0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ound Same Side Corner Rectangle 196"/>
              <p:cNvSpPr/>
              <p:nvPr/>
            </p:nvSpPr>
            <p:spPr>
              <a:xfrm rot="10800000">
                <a:off x="838201" y="7957835"/>
                <a:ext cx="13944600" cy="7672349"/>
              </a:xfrm>
              <a:prstGeom prst="round2SameRect">
                <a:avLst>
                  <a:gd name="adj1" fmla="val 13541"/>
                  <a:gd name="adj2" fmla="val 0"/>
                </a:avLst>
              </a:prstGeom>
              <a:noFill/>
              <a:ln w="5715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485501" y="7002097"/>
                <a:ext cx="12420600" cy="863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Background</a:t>
                </a:r>
              </a:p>
            </p:txBody>
          </p:sp>
        </p:grpSp>
        <p:sp>
          <p:nvSpPr>
            <p:cNvPr id="223" name="Rectangle 222"/>
            <p:cNvSpPr/>
            <p:nvPr/>
          </p:nvSpPr>
          <p:spPr>
            <a:xfrm>
              <a:off x="490329" y="16002000"/>
              <a:ext cx="11480583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Wingdings" pitchFamily="2" charset="2"/>
                <a:buChar char="Ø"/>
              </a:pPr>
              <a:endParaRPr lang="en-US" sz="35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73" y="1360777"/>
            <a:ext cx="9957323" cy="25315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3064331" y="4089107"/>
            <a:ext cx="19075854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b="1" dirty="0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Supervisor: Professor Mohamed </a:t>
            </a:r>
            <a:r>
              <a:rPr lang="en-US" sz="4800" b="1" dirty="0" err="1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Ibnkahla</a:t>
            </a:r>
            <a:endParaRPr lang="en-US" sz="4800" b="1" dirty="0">
              <a:ln w="0"/>
              <a:latin typeface="Times New Roman" panose="02020603050405020304" pitchFamily="18" charset="0"/>
              <a:ea typeface="FangSong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sz="4800" b="1" dirty="0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Second Reader: Professor Xiaoping Liu</a:t>
            </a:r>
          </a:p>
          <a:p>
            <a:pPr algn="ctr"/>
            <a:r>
              <a:rPr lang="en-US" sz="4800" b="1" dirty="0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Co-Supervisor: Dr. </a:t>
            </a:r>
            <a:r>
              <a:rPr lang="en-US" sz="4800" b="1" dirty="0" err="1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Zied</a:t>
            </a:r>
            <a:r>
              <a:rPr lang="en-US" sz="4800" b="1" dirty="0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ln w="0"/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Bouida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800" dirty="0"/>
          </a:p>
          <a:p>
            <a:pPr algn="ctr"/>
            <a:r>
              <a:rPr lang="en-US" sz="4800" b="1" dirty="0">
                <a:ln w="0"/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8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/>
          <a:stretch/>
        </p:blipFill>
        <p:spPr>
          <a:xfrm>
            <a:off x="37095956" y="369526"/>
            <a:ext cx="6458281" cy="68809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90329" y="8267637"/>
            <a:ext cx="11643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cs typeface="Arial"/>
              </a:rPr>
              <a:t>Viable system for disaster response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cs typeface="Arial"/>
              </a:rPr>
              <a:t>Reliable communication method for response teams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cs typeface="Arial"/>
              </a:rPr>
              <a:t>Scalable prototype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cs typeface="Arial"/>
              </a:rPr>
              <a:t>Uses heterogeneous system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cs typeface="Arial"/>
              </a:rPr>
              <a:t>Data collection and display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4"/>
          <a:stretch/>
        </p:blipFill>
        <p:spPr>
          <a:xfrm>
            <a:off x="6805874" y="12797061"/>
            <a:ext cx="4821381" cy="3992312"/>
          </a:xfrm>
          <a:prstGeom prst="rect">
            <a:avLst/>
          </a:prstGeom>
        </p:spPr>
      </p:pic>
      <p:pic>
        <p:nvPicPr>
          <p:cNvPr id="1052" name="Picture 28" descr="https://lh6.googleusercontent.com/-Rs8qe4cftCbihw2veLtuLBZQBJshpn1mpzG6XPQWcex7apQCJpv2mj4KpQMI5FXQnHF3pb3f8C3E0fVtUOtcmL9SXdlETw6aP6e8orabz168ROq6XvNdZc6yyfmP9liCMkkzL1y">
            <a:extLst>
              <a:ext uri="{FF2B5EF4-FFF2-40B4-BE49-F238E27FC236}">
                <a16:creationId xmlns:a16="http://schemas.microsoft.com/office/drawing/2014/main" id="{CF9C8B1E-ECE0-4A8F-A078-5987EF3EE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67" b="99722" l="0" r="99231">
                        <a14:foregroundMark x1="14038" y1="46944" x2="6731" y2="44444"/>
                        <a14:foregroundMark x1="6731" y1="44444" x2="0" y2="38611"/>
                        <a14:foregroundMark x1="0" y1="38611" x2="10192" y2="39167"/>
                        <a14:foregroundMark x1="10000" y1="38889" x2="3654" y2="36111"/>
                        <a14:foregroundMark x1="9808" y1="38056" x2="8462" y2="35833"/>
                        <a14:foregroundMark x1="8654" y1="34722" x2="5192" y2="35556"/>
                        <a14:foregroundMark x1="18462" y1="12500" x2="24808" y2="36667"/>
                        <a14:foregroundMark x1="16923" y1="13611" x2="16346" y2="30833"/>
                        <a14:foregroundMark x1="18269" y1="9444" x2="37115" y2="10556"/>
                        <a14:foregroundMark x1="37115" y1="10556" x2="72885" y2="6944"/>
                        <a14:foregroundMark x1="72885" y1="6944" x2="80385" y2="7222"/>
                        <a14:foregroundMark x1="80385" y1="7222" x2="82308" y2="18333"/>
                        <a14:foregroundMark x1="82308" y1="18333" x2="80962" y2="21944"/>
                        <a14:foregroundMark x1="81731" y1="7500" x2="79423" y2="21389"/>
                        <a14:foregroundMark x1="86346" y1="8889" x2="81923" y2="23889"/>
                        <a14:foregroundMark x1="85000" y1="7500" x2="81731" y2="10000"/>
                        <a14:foregroundMark x1="87500" y1="10278" x2="81346" y2="8056"/>
                        <a14:foregroundMark x1="83846" y1="23056" x2="76923" y2="17778"/>
                        <a14:foregroundMark x1="76923" y1="17778" x2="81538" y2="9167"/>
                        <a14:foregroundMark x1="81538" y1="9167" x2="81731" y2="8889"/>
                        <a14:foregroundMark x1="77308" y1="8056" x2="77692" y2="19722"/>
                        <a14:foregroundMark x1="77692" y1="19722" x2="85000" y2="24167"/>
                        <a14:foregroundMark x1="85000" y1="24167" x2="86923" y2="12500"/>
                        <a14:foregroundMark x1="86923" y1="12500" x2="81731" y2="5000"/>
                        <a14:foregroundMark x1="81731" y1="5000" x2="76346" y2="5833"/>
                        <a14:foregroundMark x1="99189" y1="1940" x2="99423" y2="1944"/>
                        <a14:foregroundMark x1="58846" y1="84722" x2="58846" y2="95249"/>
                        <a14:foregroundMark x1="86923" y1="8333" x2="85192" y2="6667"/>
                        <a14:foregroundMark x1="81538" y1="16389" x2="78077" y2="23056"/>
                        <a14:foregroundMark x1="85385" y1="6944" x2="86538" y2="8333"/>
                        <a14:backgroundMark x1="57115" y1="98889" x2="62115" y2="99722"/>
                        <a14:backgroundMark x1="1346" y1="10000" x2="5000" y2="1944"/>
                        <a14:backgroundMark x1="16731" y1="1389" x2="34423" y2="2778"/>
                        <a14:backgroundMark x1="34423" y1="2778" x2="82885" y2="0"/>
                        <a14:backgroundMark x1="82885" y1="0" x2="99808" y2="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9" y="12793494"/>
            <a:ext cx="5914187" cy="40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DFECE-C21B-4821-A4DC-E3855D262955}"/>
              </a:ext>
            </a:extLst>
          </p:cNvPr>
          <p:cNvSpPr txBox="1"/>
          <p:nvPr/>
        </p:nvSpPr>
        <p:spPr>
          <a:xfrm>
            <a:off x="608433" y="17153660"/>
            <a:ext cx="6452386" cy="456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Mesh Network Advantages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Connect nodes together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Scalability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High Range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Low Power Consumption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250B67-1722-452A-B497-8A79D1555B30}"/>
              </a:ext>
            </a:extLst>
          </p:cNvPr>
          <p:cNvSpPr txBox="1"/>
          <p:nvPr/>
        </p:nvSpPr>
        <p:spPr>
          <a:xfrm>
            <a:off x="6624889" y="17174033"/>
            <a:ext cx="5469434" cy="6186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/>
              <a:t>Multiple Wireless Networks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Reduces network overcrowding </a:t>
            </a:r>
            <a:endParaRPr lang="en-US" sz="3600" dirty="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Increases reliability</a:t>
            </a:r>
            <a:endParaRPr lang="en-US" sz="3600" dirty="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Increase number of messages traveling through the system </a:t>
            </a:r>
            <a:endParaRPr lang="en-US" sz="3600" dirty="0">
              <a:cs typeface="Calibri"/>
            </a:endParaRPr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  <a:p>
            <a:endParaRPr lang="en-US" sz="36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3B4E35-6926-468F-A9C8-EFDBDC641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53" y="21458105"/>
            <a:ext cx="2006615" cy="4916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D020A5A-E036-4A23-B28E-4102C40B0B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37" y="21362621"/>
            <a:ext cx="1185089" cy="7021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2F03F1-8F43-45DD-8135-D520F188FA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46" y="21387539"/>
            <a:ext cx="1694516" cy="6288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26" y="23864044"/>
            <a:ext cx="2451886" cy="1420050"/>
          </a:xfrm>
          <a:prstGeom prst="rect">
            <a:avLst/>
          </a:prstGeom>
          <a:noFill/>
        </p:spPr>
      </p:pic>
      <p:grpSp>
        <p:nvGrpSpPr>
          <p:cNvPr id="99" name="Group 98"/>
          <p:cNvGrpSpPr/>
          <p:nvPr/>
        </p:nvGrpSpPr>
        <p:grpSpPr>
          <a:xfrm>
            <a:off x="466807" y="28146375"/>
            <a:ext cx="12029662" cy="4262832"/>
            <a:chOff x="838201" y="6464234"/>
            <a:chExt cx="13944600" cy="7785166"/>
          </a:xfrm>
        </p:grpSpPr>
        <p:sp>
          <p:nvSpPr>
            <p:cNvPr id="101" name="Round Same Side Corner Rectangle 100"/>
            <p:cNvSpPr/>
            <p:nvPr/>
          </p:nvSpPr>
          <p:spPr>
            <a:xfrm rot="10800000">
              <a:off x="838201" y="8229600"/>
              <a:ext cx="13944600" cy="6019800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ound Same Side Corner Rectangle 101"/>
            <p:cNvSpPr/>
            <p:nvPr/>
          </p:nvSpPr>
          <p:spPr>
            <a:xfrm>
              <a:off x="838201" y="6464234"/>
              <a:ext cx="13944600" cy="1921777"/>
            </a:xfrm>
            <a:prstGeom prst="round2SameRect">
              <a:avLst>
                <a:gd name="adj1" fmla="val 20281"/>
                <a:gd name="adj2" fmla="val 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719084" y="6464234"/>
              <a:ext cx="12420600" cy="1761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Improvements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847874" y="24117300"/>
            <a:ext cx="11310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/>
              <a:t>Multiple sensor nodes</a:t>
            </a:r>
          </a:p>
          <a:p>
            <a:pPr marL="571500" indent="-571500">
              <a:buFontTx/>
              <a:buChar char="-"/>
            </a:pPr>
            <a:r>
              <a:rPr lang="en-US" sz="3600"/>
              <a:t>Multiple sensors</a:t>
            </a:r>
          </a:p>
          <a:p>
            <a:pPr marL="571500" indent="-571500">
              <a:buFontTx/>
              <a:buChar char="-"/>
            </a:pPr>
            <a:r>
              <a:rPr lang="en-US" sz="3600"/>
              <a:t>Mesh network using Wi-Fi / ZigBee / Bluetooth</a:t>
            </a:r>
          </a:p>
          <a:p>
            <a:pPr marL="571500" indent="-571500">
              <a:buFontTx/>
              <a:buChar char="-"/>
            </a:pPr>
            <a:r>
              <a:rPr lang="en-US" sz="3600"/>
              <a:t>Data Visualization and analysis through IBM Cloud</a:t>
            </a:r>
          </a:p>
          <a:p>
            <a:pPr marL="571500" indent="-571500">
              <a:buFontTx/>
              <a:buChar char="-"/>
            </a:pPr>
            <a:r>
              <a:rPr lang="en-US" sz="3600"/>
              <a:t>Data Storage on Cloudant &amp; Firebase</a:t>
            </a:r>
          </a:p>
          <a:p>
            <a:pPr marL="571500" indent="-571500">
              <a:buFontTx/>
              <a:buChar char="-"/>
            </a:pPr>
            <a:r>
              <a:rPr lang="en-US" sz="3600"/>
              <a:t>Data display on mobile phone</a:t>
            </a:r>
          </a:p>
          <a:p>
            <a:pPr marL="571500" indent="-571500">
              <a:buFontTx/>
              <a:buChar char="-"/>
            </a:pPr>
            <a:endParaRPr lang="en-US" sz="3600"/>
          </a:p>
          <a:p>
            <a:pPr marL="571500" indent="-571500">
              <a:buFontTx/>
              <a:buChar char="-"/>
            </a:pPr>
            <a:endParaRPr lang="en-US" sz="3600"/>
          </a:p>
        </p:txBody>
      </p:sp>
      <p:pic>
        <p:nvPicPr>
          <p:cNvPr id="78" name="Picture 2" descr="https://lh3.googleusercontent.com/GtkloldMCMlJTpkOXQwJbkEUZTfbb09umSjKfqz5obC7uEje3hFbx4b11a9ZFs9UgObpSrMBsE9iEa__1uW_CaFQ6HduV_hdftDxqqA9m9lajdFBl9IinvX84KvFDYW9wfd8fVR6"/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2" t="13577" r="792" b="2686"/>
          <a:stretch/>
        </p:blipFill>
        <p:spPr bwMode="auto">
          <a:xfrm>
            <a:off x="31316367" y="27383619"/>
            <a:ext cx="10407721" cy="451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96870" y="29370911"/>
            <a:ext cx="11179138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/>
              <a:t>Live video streaming</a:t>
            </a:r>
          </a:p>
          <a:p>
            <a:pPr marL="571500" indent="-571500">
              <a:buFontTx/>
              <a:buChar char="-"/>
            </a:pPr>
            <a:r>
              <a:rPr lang="en-US" sz="3600"/>
              <a:t>Autonomous power supply</a:t>
            </a:r>
          </a:p>
          <a:p>
            <a:pPr marL="571500" indent="-571500">
              <a:buFontTx/>
              <a:buChar char="-"/>
            </a:pPr>
            <a:r>
              <a:rPr lang="en-US" sz="3600"/>
              <a:t>Software Defined Networking for Traffic Control</a:t>
            </a:r>
          </a:p>
          <a:p>
            <a:pPr marL="571500" indent="-571500">
              <a:buFontTx/>
              <a:buChar char="-"/>
            </a:pPr>
            <a:r>
              <a:rPr lang="en-US" sz="3600"/>
              <a:t>Increase number of sensors to include microphone / speaker / etc</a:t>
            </a:r>
            <a:r>
              <a:rPr lang="en-US" sz="3600">
                <a:cs typeface="Calibri"/>
              </a:rPr>
              <a:t>.</a:t>
            </a:r>
            <a:endParaRPr lang="en-US" sz="3600"/>
          </a:p>
          <a:p>
            <a:pPr marL="571500" indent="-571500">
              <a:buFontTx/>
              <a:buChar char="-"/>
            </a:pPr>
            <a:endParaRPr lang="en-US" sz="3600"/>
          </a:p>
          <a:p>
            <a:pPr marL="571500" indent="-571500">
              <a:buFontTx/>
              <a:buChar char="-"/>
            </a:pPr>
            <a:endParaRPr lang="en-US" sz="3600"/>
          </a:p>
        </p:txBody>
      </p:sp>
      <p:pic>
        <p:nvPicPr>
          <p:cNvPr id="1036" name="Picture 12" descr="https://lh3.googleusercontent.com/qcp6J7DFHWylLvnFYur-U2wxeM8vpuBrM5ZfiNgG5nPGh9G0uL83blZQX4DbmshlcNA8cS-m794vE1Xoa4uNYYADHPt3-5yFs3ZyS1nRqumNZ6oxQInierf_rSJKCoXbZs6Kldw-">
            <a:extLst>
              <a:ext uri="{FF2B5EF4-FFF2-40B4-BE49-F238E27FC236}">
                <a16:creationId xmlns:a16="http://schemas.microsoft.com/office/drawing/2014/main" id="{EFC154FF-076B-4B31-9A6C-01F93500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74" y="20458939"/>
            <a:ext cx="5279079" cy="197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14"/>
          <a:srcRect r="12801" b="12766"/>
          <a:stretch/>
        </p:blipFill>
        <p:spPr>
          <a:xfrm>
            <a:off x="37804719" y="15967887"/>
            <a:ext cx="4622518" cy="3592513"/>
          </a:xfrm>
          <a:prstGeom prst="rect">
            <a:avLst/>
          </a:prstGeom>
        </p:spPr>
      </p:pic>
      <p:pic>
        <p:nvPicPr>
          <p:cNvPr id="21" name="Picture 23" descr="A close up of a map&#10;&#10;Description generated with high confidence">
            <a:extLst>
              <a:ext uri="{FF2B5EF4-FFF2-40B4-BE49-F238E27FC236}">
                <a16:creationId xmlns:a16="http://schemas.microsoft.com/office/drawing/2014/main" id="{FF417FD2-9709-4989-B61F-F25CE961466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12" t="2700" r="6168" b="2190"/>
          <a:stretch/>
        </p:blipFill>
        <p:spPr>
          <a:xfrm>
            <a:off x="12895244" y="8284328"/>
            <a:ext cx="15495189" cy="131475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2727ED-D051-4AFE-B5E8-F5370A6095C4}"/>
              </a:ext>
            </a:extLst>
          </p:cNvPr>
          <p:cNvSpPr txBox="1"/>
          <p:nvPr/>
        </p:nvSpPr>
        <p:spPr>
          <a:xfrm flipH="1">
            <a:off x="33029659" y="8176844"/>
            <a:ext cx="772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Data Representation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D89F68-8F33-4606-A677-40B4CB30F7F2}"/>
              </a:ext>
            </a:extLst>
          </p:cNvPr>
          <p:cNvSpPr txBox="1"/>
          <p:nvPr/>
        </p:nvSpPr>
        <p:spPr>
          <a:xfrm>
            <a:off x="32028161" y="15374666"/>
            <a:ext cx="476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Visual Recognition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7F5ED36-DE3F-4E8F-81BF-986FB1BC1A99}"/>
              </a:ext>
            </a:extLst>
          </p:cNvPr>
          <p:cNvSpPr txBox="1"/>
          <p:nvPr/>
        </p:nvSpPr>
        <p:spPr>
          <a:xfrm flipH="1">
            <a:off x="37673999" y="15374666"/>
            <a:ext cx="499337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Device Mapping</a:t>
            </a:r>
          </a:p>
          <a:p>
            <a:pPr algn="ctr"/>
            <a:endParaRPr lang="en-US" dirty="0"/>
          </a:p>
        </p:txBody>
      </p:sp>
      <p:pic>
        <p:nvPicPr>
          <p:cNvPr id="104" name="Picture 4" descr="Image result for gas sensor">
            <a:extLst>
              <a:ext uri="{FF2B5EF4-FFF2-40B4-BE49-F238E27FC236}">
                <a16:creationId xmlns:a16="http://schemas.microsoft.com/office/drawing/2014/main" id="{B0289B59-73E6-476B-A7C4-1118E2CDA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14" t="28020" r="12931" b="21733"/>
          <a:stretch/>
        </p:blipFill>
        <p:spPr bwMode="auto">
          <a:xfrm>
            <a:off x="27965817" y="23932733"/>
            <a:ext cx="2554288" cy="17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 descr="Related image">
            <a:extLst>
              <a:ext uri="{FF2B5EF4-FFF2-40B4-BE49-F238E27FC236}">
                <a16:creationId xmlns:a16="http://schemas.microsoft.com/office/drawing/2014/main" id="{C10847DC-CD9F-493D-938E-9D8A529A6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167" b="93333" l="1667" r="98667">
                        <a14:foregroundMark x1="34667" y1="7167" x2="32333" y2="11667"/>
                        <a14:foregroundMark x1="8000" y1="33833" x2="1833" y2="30833"/>
                        <a14:foregroundMark x1="87333" y1="71333" x2="98833" y2="83500"/>
                        <a14:foregroundMark x1="61333" y1="85833" x2="62167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646" y="19230975"/>
            <a:ext cx="1889125" cy="190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" descr="Image result for water level sensor">
            <a:extLst>
              <a:ext uri="{FF2B5EF4-FFF2-40B4-BE49-F238E27FC236}">
                <a16:creationId xmlns:a16="http://schemas.microsoft.com/office/drawing/2014/main" id="{B4FE9846-2875-486C-87AF-B899015C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296" b="89296" l="6479" r="91268">
                        <a14:foregroundMark x1="88169" y1="37746" x2="91549" y2="36056"/>
                        <a14:foregroundMark x1="10423" y1="64789" x2="8732" y2="63099"/>
                        <a14:foregroundMark x1="6479" y1="72676" x2="13239" y2="70423"/>
                        <a14:foregroundMark x1="10423" y1="77746" x2="17183" y2="77183"/>
                        <a14:foregroundMark x1="14366" y1="80563" x2="21127" y2="78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1295" y="27701516"/>
            <a:ext cx="1665736" cy="166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4" descr="https://lh4.googleusercontent.com/0vWoGi62uykX_j0eqyyZ4Cogc4dNY6beraB5VWnAAvr7dSb_b6Qz_hnM48wYLu8DyqCqF_gdOaVtVW1-wo5Ka722mCGru1lwRPLFbl_bwtpfbytgd8meI23kAEPPZRRR9L6hgYp2">
            <a:extLst>
              <a:ext uri="{FF2B5EF4-FFF2-40B4-BE49-F238E27FC236}">
                <a16:creationId xmlns:a16="http://schemas.microsoft.com/office/drawing/2014/main" id="{B42D256B-F08F-4FCD-9DF0-98E05BA26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696" b="88696" l="3817" r="98473">
                        <a14:foregroundMark x1="18321" y1="27826" x2="19084" y2="86087"/>
                        <a14:foregroundMark x1="6107" y1="52174" x2="5344" y2="66087"/>
                        <a14:foregroundMark x1="9924" y1="48696" x2="3817" y2="44348"/>
                        <a14:foregroundMark x1="83206" y1="43478" x2="96947" y2="43478"/>
                        <a14:foregroundMark x1="80916" y1="57391" x2="94656" y2="57391"/>
                        <a14:foregroundMark x1="84733" y1="56522" x2="98473" y2="57391"/>
                        <a14:foregroundMark x1="83969" y1="57391" x2="98473" y2="5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0174" y="13668375"/>
            <a:ext cx="2342367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8" descr="https://lh4.googleusercontent.com/AZR6slKAN9-k3ebUUewZWV5SuIKNQfszD0wnmsTcfJ7OgM0p2AVX7v0ZIxVstaLA3Cu3gbXqXLvHAgkZ3oS294462LTkqQx6QF2R3STHCQfbcnzydYQJJGSMm-a-pM6VUJjeyyCV">
            <a:extLst>
              <a:ext uri="{FF2B5EF4-FFF2-40B4-BE49-F238E27FC236}">
                <a16:creationId xmlns:a16="http://schemas.microsoft.com/office/drawing/2014/main" id="{39537D38-7EFC-4073-A814-BA7CCA1F7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817" y="25984322"/>
            <a:ext cx="2401984" cy="131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7CD12716-702B-4F01-B488-E555EC6584E5}"/>
              </a:ext>
            </a:extLst>
          </p:cNvPr>
          <p:cNvSpPr/>
          <p:nvPr/>
        </p:nvSpPr>
        <p:spPr>
          <a:xfrm>
            <a:off x="28708349" y="27365324"/>
            <a:ext cx="2480414" cy="107632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200">
                <a:cs typeface="Calibri"/>
              </a:rPr>
              <a:t>GPS</a:t>
            </a:r>
            <a:endParaRPr lang="en-US" sz="3200"/>
          </a:p>
          <a:p>
            <a:endParaRPr lang="en-US" sz="3200"/>
          </a:p>
        </p:txBody>
      </p:sp>
      <p:pic>
        <p:nvPicPr>
          <p:cNvPr id="111" name="Picture 20" descr="https://lh3.googleusercontent.com/Op6ZMK4XiMxFea-p317WWnbdkQTqgQRMvTrJF4P6VUpnteH3luxZdSHgrJ1PdY1jldH82N9Kx-FcJ4LhsqXN58p5NE9SfRxNdOUY0CuD5umEqyzBaD2n1CMmmPvD7ZOnjCEgomtF">
            <a:extLst>
              <a:ext uri="{FF2B5EF4-FFF2-40B4-BE49-F238E27FC236}">
                <a16:creationId xmlns:a16="http://schemas.microsoft.com/office/drawing/2014/main" id="{05C524CC-20EB-463F-B677-61B5FF348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557" y="21583649"/>
            <a:ext cx="1981200" cy="18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2" descr="Image result for raspberry pi camera">
            <a:extLst>
              <a:ext uri="{FF2B5EF4-FFF2-40B4-BE49-F238E27FC236}">
                <a16:creationId xmlns:a16="http://schemas.microsoft.com/office/drawing/2014/main" id="{9864A232-C1C1-4804-ABB2-0249E3616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651" y="16477314"/>
            <a:ext cx="2857010" cy="217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6" descr="Image result for fitbit pulse sensor">
            <a:extLst>
              <a:ext uri="{FF2B5EF4-FFF2-40B4-BE49-F238E27FC236}">
                <a16:creationId xmlns:a16="http://schemas.microsoft.com/office/drawing/2014/main" id="{874C75C6-D047-44D9-984C-F09F9063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817" y="29778649"/>
            <a:ext cx="2185049" cy="186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6835C28D-AF3A-4716-9FC5-4D80DC22F16E}"/>
              </a:ext>
            </a:extLst>
          </p:cNvPr>
          <p:cNvSpPr/>
          <p:nvPr/>
        </p:nvSpPr>
        <p:spPr>
          <a:xfrm>
            <a:off x="28174950" y="25174575"/>
            <a:ext cx="28957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Gas</a:t>
            </a:r>
          </a:p>
          <a:p>
            <a:pPr algn="ctr"/>
            <a:endParaRPr lang="en-US" sz="3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5330E59-C104-4300-ADDE-8E6BA4C7A7EF}"/>
              </a:ext>
            </a:extLst>
          </p:cNvPr>
          <p:cNvSpPr/>
          <p:nvPr/>
        </p:nvSpPr>
        <p:spPr>
          <a:xfrm>
            <a:off x="28070174" y="12982575"/>
            <a:ext cx="24868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Motion</a:t>
            </a:r>
          </a:p>
          <a:p>
            <a:pPr algn="ctr"/>
            <a:endParaRPr lang="en-US" sz="32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7213054-37C0-4755-A9F2-B56B63781FA7}"/>
              </a:ext>
            </a:extLst>
          </p:cNvPr>
          <p:cNvSpPr/>
          <p:nvPr/>
        </p:nvSpPr>
        <p:spPr>
          <a:xfrm>
            <a:off x="27584399" y="20619670"/>
            <a:ext cx="2869865" cy="10772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3200"/>
              <a:t>Humidity </a:t>
            </a:r>
            <a:endParaRPr lang="en-US"/>
          </a:p>
          <a:p>
            <a:pPr algn="ctr"/>
            <a:r>
              <a:rPr lang="en-US" sz="3200">
                <a:cs typeface="Calibri"/>
              </a:rPr>
              <a:t>&amp; Temperature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46C2007-4F28-48F2-9925-AA8D65DF1540}"/>
              </a:ext>
            </a:extLst>
          </p:cNvPr>
          <p:cNvSpPr/>
          <p:nvPr/>
        </p:nvSpPr>
        <p:spPr>
          <a:xfrm>
            <a:off x="27736802" y="29143464"/>
            <a:ext cx="2970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Water Level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00228EC-7F94-4345-AAC2-F31503B8D90C}"/>
              </a:ext>
            </a:extLst>
          </p:cNvPr>
          <p:cNvSpPr/>
          <p:nvPr/>
        </p:nvSpPr>
        <p:spPr>
          <a:xfrm>
            <a:off x="28127324" y="15716250"/>
            <a:ext cx="19832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Light </a:t>
            </a:r>
          </a:p>
          <a:p>
            <a:pPr algn="ctr"/>
            <a:endParaRPr lang="en-US" sz="32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6F267A3-EA3F-4E27-8FAA-F1CBE40E4C45}"/>
              </a:ext>
            </a:extLst>
          </p:cNvPr>
          <p:cNvSpPr/>
          <p:nvPr/>
        </p:nvSpPr>
        <p:spPr>
          <a:xfrm>
            <a:off x="27736801" y="23292544"/>
            <a:ext cx="2970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Flame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11F9F94-7E69-47DF-A823-9BFD6F65AB56}"/>
              </a:ext>
            </a:extLst>
          </p:cNvPr>
          <p:cNvSpPr/>
          <p:nvPr/>
        </p:nvSpPr>
        <p:spPr>
          <a:xfrm>
            <a:off x="28460697" y="18430875"/>
            <a:ext cx="29707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/>
              <a:t>Camera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3E24BC9-F131-4CC9-B48C-3887905B99A5}"/>
              </a:ext>
            </a:extLst>
          </p:cNvPr>
          <p:cNvSpPr/>
          <p:nvPr/>
        </p:nvSpPr>
        <p:spPr>
          <a:xfrm>
            <a:off x="27838247" y="31436999"/>
            <a:ext cx="2410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Pulse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0774123" y="7012578"/>
            <a:ext cx="12057075" cy="25396626"/>
            <a:chOff x="982617" y="7011545"/>
            <a:chExt cx="13976844" cy="10057070"/>
          </a:xfrm>
        </p:grpSpPr>
        <p:sp>
          <p:nvSpPr>
            <p:cNvPr id="87" name="Round Same Side Corner Rectangle 86"/>
            <p:cNvSpPr/>
            <p:nvPr/>
          </p:nvSpPr>
          <p:spPr>
            <a:xfrm rot="10800000">
              <a:off x="1014861" y="7476679"/>
              <a:ext cx="13944600" cy="9591936"/>
            </a:xfrm>
            <a:prstGeom prst="round2SameRect">
              <a:avLst>
                <a:gd name="adj1" fmla="val 13541"/>
                <a:gd name="adj2" fmla="val 0"/>
              </a:avLst>
            </a:prstGeom>
            <a:noFill/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 Same Side Corner Rectangle 87"/>
            <p:cNvSpPr/>
            <p:nvPr/>
          </p:nvSpPr>
          <p:spPr>
            <a:xfrm>
              <a:off x="982617" y="7011545"/>
              <a:ext cx="13944600" cy="449657"/>
            </a:xfrm>
            <a:prstGeom prst="round2SameRect">
              <a:avLst>
                <a:gd name="adj1" fmla="val 20281"/>
                <a:gd name="adj2" fmla="val 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06489" y="7027888"/>
              <a:ext cx="12420600" cy="438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Visualization</a:t>
              </a:r>
            </a:p>
          </p:txBody>
        </p:sp>
      </p:grp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2900B45-FAF1-44DB-AC5E-D70C25466071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563" y="22232847"/>
            <a:ext cx="7298442" cy="8771028"/>
          </a:xfrm>
          <a:prstGeom prst="rect">
            <a:avLst/>
          </a:prstGeom>
        </p:spPr>
      </p:pic>
      <p:pic>
        <p:nvPicPr>
          <p:cNvPr id="2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BD2D40-6B37-47F7-859D-4552F59165C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1579964" y="8750243"/>
            <a:ext cx="10619456" cy="6487328"/>
          </a:xfrm>
          <a:prstGeom prst="rect">
            <a:avLst/>
          </a:prstGeom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4EE019F-99E1-49C8-A651-AF0B57A0D398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8" t="3920" r="2949" b="19558"/>
          <a:stretch/>
        </p:blipFill>
        <p:spPr>
          <a:xfrm>
            <a:off x="38394563" y="20277399"/>
            <a:ext cx="4110346" cy="737892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5588789-7399-4D19-90AF-BB2084D864E5}"/>
              </a:ext>
            </a:extLst>
          </p:cNvPr>
          <p:cNvSpPr txBox="1"/>
          <p:nvPr/>
        </p:nvSpPr>
        <p:spPr>
          <a:xfrm>
            <a:off x="29838423" y="26609167"/>
            <a:ext cx="10369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Fitbit Heart Rate</a:t>
            </a:r>
            <a:r>
              <a:rPr lang="en-US" sz="3600" dirty="0">
                <a:cs typeface="Calibri"/>
              </a:rPr>
              <a:t> Data</a:t>
            </a:r>
            <a:endParaRPr lang="en-US" sz="3600" dirty="0"/>
          </a:p>
        </p:txBody>
      </p:sp>
      <p:pic>
        <p:nvPicPr>
          <p:cNvPr id="8" name="Picture 1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9AB40E36-D705-4A2C-AD71-DFC61097EED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5229" b="92157" l="8500" r="90000">
                        <a14:foregroundMark x1="43000" y1="9150" x2="53500" y2="5882"/>
                        <a14:foregroundMark x1="58500" y1="79739" x2="56500" y2="92810"/>
                        <a14:foregroundMark x1="13500" y1="34641" x2="8500" y2="385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70174" y="11077575"/>
            <a:ext cx="2368003" cy="18002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524F1B-1AFE-4DFC-9C46-8475600EAAAE}"/>
              </a:ext>
            </a:extLst>
          </p:cNvPr>
          <p:cNvCxnSpPr/>
          <p:nvPr/>
        </p:nvCxnSpPr>
        <p:spPr>
          <a:xfrm>
            <a:off x="21472945" y="16002000"/>
            <a:ext cx="914400" cy="91440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5329177-A867-4273-BD38-5C509C689547}"/>
              </a:ext>
            </a:extLst>
          </p:cNvPr>
          <p:cNvCxnSpPr/>
          <p:nvPr/>
        </p:nvCxnSpPr>
        <p:spPr>
          <a:xfrm>
            <a:off x="21612037" y="16141091"/>
            <a:ext cx="914400" cy="91440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E7371B2-874C-4D79-87B6-30056E7E3F2D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1600"/>
          <a:stretch/>
        </p:blipFill>
        <p:spPr>
          <a:xfrm>
            <a:off x="31744868" y="16060516"/>
            <a:ext cx="5492884" cy="5229503"/>
          </a:xfrm>
          <a:prstGeom prst="rect">
            <a:avLst/>
          </a:prstGeom>
        </p:spPr>
      </p:pic>
      <p:pic>
        <p:nvPicPr>
          <p:cNvPr id="30" name="Picture 29" descr="A close up of a car&#10;&#10;Description generated with very high confidence">
            <a:extLst>
              <a:ext uri="{FF2B5EF4-FFF2-40B4-BE49-F238E27FC236}">
                <a16:creationId xmlns:a16="http://schemas.microsoft.com/office/drawing/2014/main" id="{D0F0AF40-27DB-453C-BDF5-91BE73890C3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" t="3401" r="3333" b="-212"/>
          <a:stretch/>
        </p:blipFill>
        <p:spPr>
          <a:xfrm>
            <a:off x="34153777" y="20515739"/>
            <a:ext cx="3828653" cy="5785518"/>
          </a:xfrm>
          <a:prstGeom prst="rect">
            <a:avLst/>
          </a:prstGeom>
        </p:spPr>
      </p:pic>
      <p:pic>
        <p:nvPicPr>
          <p:cNvPr id="34" name="Picture 33" descr="A close up of a dog&#10;&#10;Description generated with very high confidence">
            <a:extLst>
              <a:ext uri="{FF2B5EF4-FFF2-40B4-BE49-F238E27FC236}">
                <a16:creationId xmlns:a16="http://schemas.microsoft.com/office/drawing/2014/main" id="{1B308ADB-F8BA-4079-B856-E9B41228482D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8"/>
          <a:stretch/>
        </p:blipFill>
        <p:spPr>
          <a:xfrm>
            <a:off x="31416043" y="21237158"/>
            <a:ext cx="2722800" cy="50673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1924CD5-5BD3-48E3-96FF-DD0C01CEDBFA}"/>
              </a:ext>
            </a:extLst>
          </p:cNvPr>
          <p:cNvSpPr txBox="1"/>
          <p:nvPr/>
        </p:nvSpPr>
        <p:spPr>
          <a:xfrm>
            <a:off x="37709306" y="19631068"/>
            <a:ext cx="53400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/>
              <a:t>Data Displayed on App</a:t>
            </a:r>
          </a:p>
        </p:txBody>
      </p:sp>
      <p:pic>
        <p:nvPicPr>
          <p:cNvPr id="27" name="Picture 26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B2140227-FF39-4DA1-8CF7-08D141CB1B78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887" y="22232847"/>
            <a:ext cx="7295528" cy="877102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101832FE-425D-4C30-B50B-44E04E454C8F}"/>
              </a:ext>
            </a:extLst>
          </p:cNvPr>
          <p:cNvSpPr txBox="1"/>
          <p:nvPr/>
        </p:nvSpPr>
        <p:spPr>
          <a:xfrm>
            <a:off x="32536390" y="27167241"/>
            <a:ext cx="476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cs typeface="Calibri"/>
              </a:rPr>
              <a:t>2017 - 11 - 22</a:t>
            </a:r>
            <a:endParaRPr lang="en-US" sz="36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782890-E158-4457-8D8C-836BD6A177EB}"/>
              </a:ext>
            </a:extLst>
          </p:cNvPr>
          <p:cNvSpPr/>
          <p:nvPr/>
        </p:nvSpPr>
        <p:spPr>
          <a:xfrm>
            <a:off x="12506809" y="1616206"/>
            <a:ext cx="247901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Internet of Things For</a:t>
            </a:r>
            <a:r>
              <a:rPr lang="en-US" sz="10400" b="1" dirty="0"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en-US" sz="10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Disaster Response</a:t>
            </a:r>
            <a:endParaRPr lang="en-CA" sz="10400" dirty="0"/>
          </a:p>
        </p:txBody>
      </p:sp>
      <p:sp>
        <p:nvSpPr>
          <p:cNvPr id="3" name="TextBox 2"/>
          <p:cNvSpPr txBox="1"/>
          <p:nvPr/>
        </p:nvSpPr>
        <p:spPr>
          <a:xfrm>
            <a:off x="18642583" y="4219977"/>
            <a:ext cx="10764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Shahad</a:t>
            </a:r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 Abbas</a:t>
            </a:r>
          </a:p>
          <a:p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Mourad Hussein</a:t>
            </a:r>
            <a:endParaRPr lang="en-US" sz="6600" dirty="0"/>
          </a:p>
        </p:txBody>
      </p:sp>
      <p:sp>
        <p:nvSpPr>
          <p:cNvPr id="84" name="TextBox 83"/>
          <p:cNvSpPr txBox="1"/>
          <p:nvPr/>
        </p:nvSpPr>
        <p:spPr>
          <a:xfrm>
            <a:off x="25004671" y="4228132"/>
            <a:ext cx="107648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Amr </a:t>
            </a:r>
            <a:r>
              <a:rPr lang="en-US" sz="66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Gawish</a:t>
            </a:r>
            <a:endParaRPr lang="en-US" sz="6600" dirty="0"/>
          </a:p>
          <a:p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Noor Siddiqi</a:t>
            </a:r>
            <a:endParaRPr lang="en-US" sz="6600" dirty="0"/>
          </a:p>
        </p:txBody>
      </p:sp>
      <p:sp>
        <p:nvSpPr>
          <p:cNvPr id="85" name="TextBox 84"/>
          <p:cNvSpPr txBox="1"/>
          <p:nvPr/>
        </p:nvSpPr>
        <p:spPr>
          <a:xfrm>
            <a:off x="13250193" y="3313339"/>
            <a:ext cx="23508956" cy="1114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angSong" panose="02010609060101010101" pitchFamily="49" charset="-122"/>
                <a:cs typeface="Times New Roman" panose="02020603050405020304" pitchFamily="18" charset="0"/>
              </a:rPr>
              <a:t>Group 16</a:t>
            </a:r>
            <a:endParaRPr lang="en-US" sz="6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Custom</PresentationFormat>
  <Paragraphs>76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Noor Siddiqi</cp:lastModifiedBy>
  <cp:revision>13</cp:revision>
  <dcterms:modified xsi:type="dcterms:W3CDTF">2018-03-26T15:18:00Z</dcterms:modified>
</cp:coreProperties>
</file>